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4"/>
    <p:sldMasterId id="2147483695" r:id="rId5"/>
    <p:sldMasterId id="2147483702" r:id="rId6"/>
    <p:sldMasterId id="2147483648" r:id="rId7"/>
    <p:sldMasterId id="2147483721" r:id="rId8"/>
  </p:sldMasterIdLst>
  <p:notesMasterIdLst>
    <p:notesMasterId r:id="rId17"/>
  </p:notesMasterIdLst>
  <p:handoutMasterIdLst>
    <p:handoutMasterId r:id="rId18"/>
  </p:handoutMasterIdLst>
  <p:sldIdLst>
    <p:sldId id="1415" r:id="rId9"/>
    <p:sldId id="1418" r:id="rId10"/>
    <p:sldId id="1431" r:id="rId11"/>
    <p:sldId id="1432" r:id="rId12"/>
    <p:sldId id="1433" r:id="rId13"/>
    <p:sldId id="1434" r:id="rId14"/>
    <p:sldId id="1435" r:id="rId15"/>
    <p:sldId id="1436" r:id="rId16"/>
  </p:sldIdLst>
  <p:sldSz cx="12192000" cy="6858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97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57D"/>
    <a:srgbClr val="00457C"/>
    <a:srgbClr val="ED9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13" autoAdjust="0"/>
    <p:restoredTop sz="90049" autoAdjust="0"/>
  </p:normalViewPr>
  <p:slideViewPr>
    <p:cSldViewPr snapToGrid="0" showGuides="1">
      <p:cViewPr>
        <p:scale>
          <a:sx n="86" d="100"/>
          <a:sy n="86" d="100"/>
        </p:scale>
        <p:origin x="-293" y="-48"/>
      </p:cViewPr>
      <p:guideLst>
        <p:guide orient="horz" pos="197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12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TO ANDRE" userId="b81808d4-46a1-44a4-abd0-ec09374f13c0" providerId="ADAL" clId="{504380EE-F63C-454D-8164-B3E2AFCD4200}"/>
    <pc:docChg chg="delSld">
      <pc:chgData name="BROTO ANDRE" userId="b81808d4-46a1-44a4-abd0-ec09374f13c0" providerId="ADAL" clId="{504380EE-F63C-454D-8164-B3E2AFCD4200}" dt="2024-01-14T14:36:42.389" v="0" actId="47"/>
      <pc:docMkLst>
        <pc:docMk/>
      </pc:docMkLst>
      <pc:sldChg chg="del">
        <pc:chgData name="BROTO ANDRE" userId="b81808d4-46a1-44a4-abd0-ec09374f13c0" providerId="ADAL" clId="{504380EE-F63C-454D-8164-B3E2AFCD4200}" dt="2024-01-14T14:36:42.389" v="0" actId="47"/>
        <pc:sldMkLst>
          <pc:docMk/>
          <pc:sldMk cId="197662784" sldId="1227"/>
        </pc:sldMkLst>
      </pc:sldChg>
      <pc:sldMasterChg chg="delSldLayout">
        <pc:chgData name="BROTO ANDRE" userId="b81808d4-46a1-44a4-abd0-ec09374f13c0" providerId="ADAL" clId="{504380EE-F63C-454D-8164-B3E2AFCD4200}" dt="2024-01-14T14:36:42.389" v="0" actId="47"/>
        <pc:sldMasterMkLst>
          <pc:docMk/>
          <pc:sldMasterMk cId="2319875823" sldId="2147483737"/>
        </pc:sldMasterMkLst>
        <pc:sldLayoutChg chg="del">
          <pc:chgData name="BROTO ANDRE" userId="b81808d4-46a1-44a4-abd0-ec09374f13c0" providerId="ADAL" clId="{504380EE-F63C-454D-8164-B3E2AFCD4200}" dt="2024-01-14T14:36:42.389" v="0" actId="47"/>
          <pc:sldLayoutMkLst>
            <pc:docMk/>
            <pc:sldMasterMk cId="2319875823" sldId="2147483737"/>
            <pc:sldLayoutMk cId="2460221659" sldId="214748376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D0E9DE95-B839-4AB1-B120-27845D3209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19" cy="481727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20BE482A-D82B-412F-A54E-E454DB9C35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9" y="1"/>
            <a:ext cx="3169919" cy="481727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r">
              <a:defRPr sz="1200"/>
            </a:lvl1pPr>
          </a:lstStyle>
          <a:p>
            <a:fld id="{7340853E-C656-47B6-8FE3-175E5667AB6E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3380932-8C88-4740-ADAF-2BDF6CF69B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119475"/>
            <a:ext cx="3169919" cy="48172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1942926-C02B-4593-9BFD-630777B057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9" y="9119475"/>
            <a:ext cx="3169919" cy="48172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r">
              <a:defRPr sz="1200"/>
            </a:lvl1pPr>
          </a:lstStyle>
          <a:p>
            <a:fld id="{5A5F4D50-401C-4B4F-ABF9-423C9A3708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829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69919" cy="481727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19" cy="481727"/>
          </a:xfrm>
          <a:prstGeom prst="rect">
            <a:avLst/>
          </a:prstGeom>
        </p:spPr>
        <p:txBody>
          <a:bodyPr vert="horz" lIns="94864" tIns="47433" rIns="94864" bIns="47433" rtlCol="0"/>
          <a:lstStyle>
            <a:lvl1pPr algn="r">
              <a:defRPr sz="1200"/>
            </a:lvl1pPr>
          </a:lstStyle>
          <a:p>
            <a:fld id="{58898443-B822-42D5-80AC-374CE1E6419D}" type="datetimeFigureOut">
              <a:rPr lang="fr-FR" smtClean="0"/>
              <a:t>21/08/2024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6288" y="1200150"/>
            <a:ext cx="5764212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64" tIns="47433" rIns="94864" bIns="47433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4864" tIns="47433" rIns="94864" bIns="47433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19" cy="48172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19" cy="481726"/>
          </a:xfrm>
          <a:prstGeom prst="rect">
            <a:avLst/>
          </a:prstGeom>
        </p:spPr>
        <p:txBody>
          <a:bodyPr vert="horz" lIns="94864" tIns="47433" rIns="94864" bIns="47433" rtlCol="0" anchor="b"/>
          <a:lstStyle>
            <a:lvl1pPr algn="r">
              <a:defRPr sz="1200"/>
            </a:lvl1pPr>
          </a:lstStyle>
          <a:p>
            <a:fld id="{0C034FB0-3D88-4984-8793-EDC0907987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6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0C034FB0-3D88-4984-8793-EDC0907987CC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75538">
                <a:defRPr/>
              </a:pPr>
              <a:t>1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858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0C034FB0-3D88-4984-8793-EDC0907987CC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75538">
                <a:defRPr/>
              </a:pPr>
              <a:t>2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00865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0C034FB0-3D88-4984-8793-EDC0907987CC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75538">
                <a:defRPr/>
              </a:pPr>
              <a:t>3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2141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0C034FB0-3D88-4984-8793-EDC0907987CC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75538">
                <a:defRPr/>
              </a:pPr>
              <a:t>4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04655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0C034FB0-3D88-4984-8793-EDC0907987CC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75538">
                <a:defRPr/>
              </a:pPr>
              <a:t>5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295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0C034FB0-3D88-4984-8793-EDC0907987CC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75538">
                <a:defRPr/>
              </a:pPr>
              <a:t>6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06523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0C034FB0-3D88-4984-8793-EDC0907987CC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75538">
                <a:defRPr/>
              </a:pPr>
              <a:t>7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979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75538">
              <a:defRPr/>
            </a:pPr>
            <a:fld id="{0C034FB0-3D88-4984-8793-EDC0907987CC}" type="slidenum">
              <a:rPr lang="fr-FR">
                <a:solidFill>
                  <a:prstClr val="black"/>
                </a:solidFill>
                <a:latin typeface="Calibri" panose="020F0502020204030204"/>
              </a:rPr>
              <a:pPr defTabSz="875538">
                <a:defRPr/>
              </a:pPr>
              <a:t>8</a:t>
            </a:fld>
            <a:endParaRPr lang="fr-F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781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3.png"/><Relationship Id="rId7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298986D3-C59F-426A-9EE0-D4B270CE69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32476" y="3972675"/>
            <a:ext cx="7356749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Name of the speaker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xmlns="" id="{AB13E4CD-13B6-4B4B-81E0-224E0B9C6C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89" y="4498566"/>
            <a:ext cx="7356749" cy="5432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Position of the speaker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xmlns="" id="{F6AC509A-F52D-4B2D-9A0D-FBE97F198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3937" y="2613655"/>
            <a:ext cx="7356675" cy="1354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0457C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xmlns="" id="{70E2645A-7196-4F18-9D1D-8687E62537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3863" y="5252256"/>
            <a:ext cx="7356675" cy="3928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Location of the </a:t>
            </a:r>
            <a:r>
              <a:rPr lang="fr-FR" dirty="0" err="1"/>
              <a:t>event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388645B6-D29E-479E-821B-BE946B0848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2476" y="5651567"/>
            <a:ext cx="7358062" cy="39286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>
                <a:latin typeface="Arial Narrow" panose="020B0606020202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Date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B52F900-DFCA-45EA-9C74-55A6FC3BA2D6}"/>
              </a:ext>
            </a:extLst>
          </p:cNvPr>
          <p:cNvSpPr/>
          <p:nvPr userDrawn="1"/>
        </p:nvSpPr>
        <p:spPr>
          <a:xfrm>
            <a:off x="550863" y="6374206"/>
            <a:ext cx="11090274" cy="483794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27E3C9D3-8465-4929-B67F-36A290B5EE12}"/>
              </a:ext>
            </a:extLst>
          </p:cNvPr>
          <p:cNvSpPr txBox="1"/>
          <p:nvPr userDrawn="1"/>
        </p:nvSpPr>
        <p:spPr>
          <a:xfrm>
            <a:off x="550689" y="6462214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/>
                </a:solidFill>
                <a:latin typeface="Arial Narrow" panose="020B0606020202030204" pitchFamily="34" charset="0"/>
              </a:rPr>
              <a:t>World Road Association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rgbClr val="ED9D00"/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/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4" name="Image 3" descr="Une image contenant herbe, route, extérieur, scène&#10;&#10;Description générée automatiquement">
            <a:extLst>
              <a:ext uri="{FF2B5EF4-FFF2-40B4-BE49-F238E27FC236}">
                <a16:creationId xmlns:a16="http://schemas.microsoft.com/office/drawing/2014/main" xmlns="" id="{E1D3637B-C0DC-4B76-9E7D-E81A403D4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00" y="483794"/>
            <a:ext cx="3600470" cy="1544112"/>
          </a:xfrm>
          <a:prstGeom prst="rect">
            <a:avLst/>
          </a:prstGeom>
        </p:spPr>
      </p:pic>
      <p:pic>
        <p:nvPicPr>
          <p:cNvPr id="5" name="Image 4" descr="Une image contenant neige, extérieur, montagne, camion&#10;&#10;Description générée automatiquement">
            <a:extLst>
              <a:ext uri="{FF2B5EF4-FFF2-40B4-BE49-F238E27FC236}">
                <a16:creationId xmlns:a16="http://schemas.microsoft.com/office/drawing/2014/main" xmlns="" id="{D7CC2437-2509-4E9B-AF47-BEEF0DA125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389" y="483794"/>
            <a:ext cx="3697438" cy="1544112"/>
          </a:xfrm>
          <a:prstGeom prst="rect">
            <a:avLst/>
          </a:prstGeom>
        </p:spPr>
      </p:pic>
      <p:pic>
        <p:nvPicPr>
          <p:cNvPr id="7" name="Image 6" descr="Une image contenant scène, route, extérieur, herbe&#10;&#10;Description générée automatiquement">
            <a:extLst>
              <a:ext uri="{FF2B5EF4-FFF2-40B4-BE49-F238E27FC236}">
                <a16:creationId xmlns:a16="http://schemas.microsoft.com/office/drawing/2014/main" xmlns="" id="{B7D0D714-4597-481F-9B29-01EF3A778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546" y="483794"/>
            <a:ext cx="3600470" cy="1544112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1D7A057A-6787-406F-9392-487D79F16B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6" y="2260297"/>
            <a:ext cx="2900722" cy="20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295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3" name="Image 2" descr="Une image contenant train, voie, extérieur, scène&#10;&#10;Description générée automatiquement">
            <a:extLst>
              <a:ext uri="{FF2B5EF4-FFF2-40B4-BE49-F238E27FC236}">
                <a16:creationId xmlns:a16="http://schemas.microsoft.com/office/drawing/2014/main" xmlns="" id="{CB0D8573-BD59-4554-9733-0D6A88FCB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108892" cy="22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1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47DF02E-7AE2-435D-B251-318E94A927C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7688" y="1931988"/>
            <a:ext cx="11093450" cy="415290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9556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87EEA30-D396-4539-85C6-24EBC2976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739976A-5FDE-45E4-A77C-9CBC72E243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7688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xmlns="" id="{373A1559-2EC2-4600-84CE-9F66909C882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2826" y="1931988"/>
            <a:ext cx="5548312" cy="41449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866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30C5AA22-3E54-4871-BC63-7B837EEDA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6" y="1412394"/>
            <a:ext cx="2900722" cy="20532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44972665-5F1C-4CE8-9B63-CE69531C28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254" y="607075"/>
            <a:ext cx="11097491" cy="971381"/>
          </a:xfrm>
          <a:prstGeom prst="rect">
            <a:avLst/>
          </a:prstGeom>
        </p:spPr>
        <p:txBody>
          <a:bodyPr/>
          <a:lstStyle>
            <a:lvl1pPr algn="ctr">
              <a:defRPr sz="4400"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attention!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5B31504B-0412-40E4-9F52-364110757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5874" y="1937251"/>
            <a:ext cx="4317468" cy="593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Name of the speaker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19FBA3AA-F47A-45C6-9F1D-ED506AB58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5873" y="3107570"/>
            <a:ext cx="4319067" cy="4288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2000" b="1" kern="1200" smtClean="0">
                <a:solidFill>
                  <a:srgbClr val="00457D"/>
                </a:solidFill>
                <a:effectLst/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Enter email </a:t>
            </a:r>
            <a:r>
              <a:rPr lang="fr-FR" dirty="0" err="1"/>
              <a:t>address</a:t>
            </a:r>
            <a:endParaRPr lang="fr-FR" dirty="0"/>
          </a:p>
        </p:txBody>
      </p:sp>
      <p:pic>
        <p:nvPicPr>
          <p:cNvPr id="16" name="Image 15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44B58650-8DFD-41D6-AC95-23D8C201FB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507" y="1937053"/>
            <a:ext cx="523896" cy="523896"/>
          </a:xfrm>
          <a:prstGeom prst="rect">
            <a:avLst/>
          </a:prstGeom>
        </p:spPr>
      </p:pic>
      <p:pic>
        <p:nvPicPr>
          <p:cNvPr id="18" name="Image 17" descr="Une image contenant roue, dessin&#10;&#10;Description générée automatiquement">
            <a:extLst>
              <a:ext uri="{FF2B5EF4-FFF2-40B4-BE49-F238E27FC236}">
                <a16:creationId xmlns:a16="http://schemas.microsoft.com/office/drawing/2014/main" xmlns="" id="{A9C0E22B-0C13-41B2-AE35-9C79429772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313" y="1937053"/>
            <a:ext cx="523896" cy="523896"/>
          </a:xfrm>
          <a:prstGeom prst="rect">
            <a:avLst/>
          </a:prstGeom>
        </p:spPr>
      </p:pic>
      <p:pic>
        <p:nvPicPr>
          <p:cNvPr id="20" name="Image 19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9047B379-C54E-41C6-96B2-F8AF6F3E17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139" y="3221652"/>
            <a:ext cx="523896" cy="523896"/>
          </a:xfrm>
          <a:prstGeom prst="rect">
            <a:avLst/>
          </a:prstGeom>
        </p:spPr>
      </p:pic>
      <p:pic>
        <p:nvPicPr>
          <p:cNvPr id="22" name="Image 21" descr="Une image contenant dessin&#10;&#10;Description générée automatiquement">
            <a:extLst>
              <a:ext uri="{FF2B5EF4-FFF2-40B4-BE49-F238E27FC236}">
                <a16:creationId xmlns:a16="http://schemas.microsoft.com/office/drawing/2014/main" xmlns="" id="{83CA129E-B24E-4A4C-A46E-6B68586938B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507" y="3224115"/>
            <a:ext cx="523896" cy="52389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7B9D557-87C5-4F72-9EA9-90DE47D3F554}"/>
              </a:ext>
            </a:extLst>
          </p:cNvPr>
          <p:cNvSpPr/>
          <p:nvPr userDrawn="1"/>
        </p:nvSpPr>
        <p:spPr>
          <a:xfrm>
            <a:off x="4235873" y="3986587"/>
            <a:ext cx="44497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dirty="0">
                <a:latin typeface="Arial Narrow" panose="020B0606020202030204" pitchFamily="34" charset="0"/>
              </a:rPr>
              <a:t>World Road Association (PIARC)</a:t>
            </a:r>
          </a:p>
          <a:p>
            <a:pPr lvl="0"/>
            <a:r>
              <a:rPr lang="fr-FR" dirty="0">
                <a:latin typeface="Arial Narrow" panose="020B0606020202030204" pitchFamily="34" charset="0"/>
              </a:rPr>
              <a:t>Grande Arche – Paroi Sud – 5°étage</a:t>
            </a:r>
          </a:p>
          <a:p>
            <a:pPr lvl="0"/>
            <a:r>
              <a:rPr lang="fr-FR" dirty="0">
                <a:latin typeface="Arial Narrow" panose="020B0606020202030204" pitchFamily="34" charset="0"/>
              </a:rPr>
              <a:t>92055 – La Défense Cedex – France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8BC39445-9F9E-462D-924E-8172B4D642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6406" y="3547079"/>
            <a:ext cx="4319067" cy="428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@twitter</a:t>
            </a:r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xmlns="" id="{8194B4BA-969C-4B47-80E8-1ADE2BF48A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7472" y="2561304"/>
            <a:ext cx="4317468" cy="518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Position of the speaker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E35E757-ECB6-4D4D-9282-D25BCE972143}"/>
              </a:ext>
            </a:extLst>
          </p:cNvPr>
          <p:cNvSpPr/>
          <p:nvPr userDrawn="1"/>
        </p:nvSpPr>
        <p:spPr>
          <a:xfrm>
            <a:off x="8186507" y="2626903"/>
            <a:ext cx="165350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@</a:t>
            </a:r>
            <a:r>
              <a:rPr lang="fr-FR" sz="1700" dirty="0" err="1">
                <a:latin typeface="Arial Narrow" panose="020B0606020202030204" pitchFamily="34" charset="0"/>
              </a:rPr>
              <a:t>PIARC_Roads</a:t>
            </a:r>
            <a:endParaRPr lang="fr-FR" sz="1700" dirty="0">
              <a:latin typeface="Arial Narrow" panose="020B0606020202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C0C51BC-F676-4984-A943-BBF90E53B885}"/>
              </a:ext>
            </a:extLst>
          </p:cNvPr>
          <p:cNvSpPr/>
          <p:nvPr userDrawn="1"/>
        </p:nvSpPr>
        <p:spPr>
          <a:xfrm>
            <a:off x="9840016" y="2495723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C1E16AF-4DFF-4D8D-AF3F-CF70162855C4}"/>
              </a:ext>
            </a:extLst>
          </p:cNvPr>
          <p:cNvSpPr/>
          <p:nvPr userDrawn="1"/>
        </p:nvSpPr>
        <p:spPr>
          <a:xfrm>
            <a:off x="8129163" y="3805438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4923866-3DD0-4F46-BFEE-D678954C7E2D}"/>
              </a:ext>
            </a:extLst>
          </p:cNvPr>
          <p:cNvSpPr/>
          <p:nvPr userDrawn="1"/>
        </p:nvSpPr>
        <p:spPr>
          <a:xfrm>
            <a:off x="9840016" y="3800746"/>
            <a:ext cx="17788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700" dirty="0">
                <a:latin typeface="Arial Narrow" panose="020B0606020202030204" pitchFamily="34" charset="0"/>
              </a:rPr>
              <a:t>World Road Association PIARC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DD5F4A3-7BDC-46C0-A023-333366ABC0A3}"/>
              </a:ext>
            </a:extLst>
          </p:cNvPr>
          <p:cNvSpPr/>
          <p:nvPr userDrawn="1"/>
        </p:nvSpPr>
        <p:spPr>
          <a:xfrm>
            <a:off x="9034087" y="4504570"/>
            <a:ext cx="1778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fr-FR" sz="2000" b="1" dirty="0">
                <a:solidFill>
                  <a:srgbClr val="ED9D00"/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27" name="Image 26" descr="Une image contenant herbe, route, extérieur, scène&#10;&#10;Description générée automatiquement">
            <a:extLst>
              <a:ext uri="{FF2B5EF4-FFF2-40B4-BE49-F238E27FC236}">
                <a16:creationId xmlns:a16="http://schemas.microsoft.com/office/drawing/2014/main" xmlns="" id="{2C33E9C8-D501-46E8-BFBD-E63A910E6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78" y="5161488"/>
            <a:ext cx="3600470" cy="1544112"/>
          </a:xfrm>
          <a:prstGeom prst="rect">
            <a:avLst/>
          </a:prstGeom>
        </p:spPr>
      </p:pic>
      <p:pic>
        <p:nvPicPr>
          <p:cNvPr id="29" name="Image 28" descr="Une image contenant neige, extérieur, montagne, camion&#10;&#10;Description générée automatiquement">
            <a:extLst>
              <a:ext uri="{FF2B5EF4-FFF2-40B4-BE49-F238E27FC236}">
                <a16:creationId xmlns:a16="http://schemas.microsoft.com/office/drawing/2014/main" xmlns="" id="{31362008-432F-411E-8389-E1B9293EA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267" y="5161488"/>
            <a:ext cx="3697438" cy="1544112"/>
          </a:xfrm>
          <a:prstGeom prst="rect">
            <a:avLst/>
          </a:prstGeom>
        </p:spPr>
      </p:pic>
      <p:pic>
        <p:nvPicPr>
          <p:cNvPr id="30" name="Image 29" descr="Une image contenant scène, route, extérieur, herbe&#10;&#10;Description générée automatiquement">
            <a:extLst>
              <a:ext uri="{FF2B5EF4-FFF2-40B4-BE49-F238E27FC236}">
                <a16:creationId xmlns:a16="http://schemas.microsoft.com/office/drawing/2014/main" xmlns="" id="{9837A8DC-6F80-4240-80E4-A761377D1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424" y="5161488"/>
            <a:ext cx="3600470" cy="15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7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6"/>
            <a:ext cx="6894966" cy="41036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FF2AC08E-000F-4F51-9F8C-E0FA341C71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45830" y="561068"/>
            <a:ext cx="4197112" cy="542857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746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6" name="Image 5" descr="Une image contenant montagne, train, extérieur, pont&#10;&#10;Description générée automatiquement">
            <a:extLst>
              <a:ext uri="{FF2B5EF4-FFF2-40B4-BE49-F238E27FC236}">
                <a16:creationId xmlns:a16="http://schemas.microsoft.com/office/drawing/2014/main" xmlns="" id="{683AD6D3-058E-4DA1-915A-489EA03D3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9917" y="561068"/>
            <a:ext cx="4191220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53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4" name="Image 3" descr="Une image contenant plante, arbre, vue, couvert&#10;&#10;Description générée automatiquement">
            <a:extLst>
              <a:ext uri="{FF2B5EF4-FFF2-40B4-BE49-F238E27FC236}">
                <a16:creationId xmlns:a16="http://schemas.microsoft.com/office/drawing/2014/main" xmlns="" id="{E81027A4-08F4-4061-B032-E6C1740B7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737" y="570998"/>
            <a:ext cx="4219400" cy="562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8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897C4D-C64E-4D07-BF96-78C7A767DE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8"/>
            <a:ext cx="6894966" cy="132556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Key discussion points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A6295978-3069-4E09-A2A2-5DF6BD6B1F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887115"/>
            <a:ext cx="6894966" cy="43136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1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2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3</a:t>
            </a:r>
          </a:p>
          <a:p>
            <a:pPr lvl="0"/>
            <a:r>
              <a:rPr lang="fr-FR" dirty="0"/>
              <a:t>Discussion point </a:t>
            </a:r>
            <a:r>
              <a:rPr lang="fr-FR" dirty="0" err="1"/>
              <a:t>number</a:t>
            </a:r>
            <a:r>
              <a:rPr lang="fr-FR" dirty="0"/>
              <a:t> 4</a:t>
            </a:r>
          </a:p>
        </p:txBody>
      </p:sp>
      <p:pic>
        <p:nvPicPr>
          <p:cNvPr id="6" name="Image 5" descr="Une image contenant voie, train, herbe, montagne&#10;&#10;Description générée automatiquement">
            <a:extLst>
              <a:ext uri="{FF2B5EF4-FFF2-40B4-BE49-F238E27FC236}">
                <a16:creationId xmlns:a16="http://schemas.microsoft.com/office/drawing/2014/main" xmlns="" id="{0B4E3409-BE52-42E7-A5AD-FEEFB0C1C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0981" y="561068"/>
            <a:ext cx="4190156" cy="563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4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6FAD6EA-10FB-4E78-9035-38CF409E84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0863" y="3814042"/>
            <a:ext cx="11090274" cy="224385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5099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4" name="Image 3" descr="Une image contenant bâtiment, circuit, route&#10;&#10;Description générée automatiquement">
            <a:extLst>
              <a:ext uri="{FF2B5EF4-FFF2-40B4-BE49-F238E27FC236}">
                <a16:creationId xmlns:a16="http://schemas.microsoft.com/office/drawing/2014/main" xmlns="" id="{FA952338-AC4B-4DBC-843D-21C1609297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1"/>
            <a:ext cx="11090274" cy="224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27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3" name="Image 2" descr="Une image contenant scène, voie, route, train&#10;&#10;Description générée automatiquement">
            <a:extLst>
              <a:ext uri="{FF2B5EF4-FFF2-40B4-BE49-F238E27FC236}">
                <a16:creationId xmlns:a16="http://schemas.microsoft.com/office/drawing/2014/main" xmlns="" id="{1B18A8C4-0E27-42D8-800B-CD19B2F583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103428" cy="22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D887A5B7-1D76-42DF-BD0C-6CEC83A28E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1334279"/>
            <a:ext cx="11093882" cy="2479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>
                <a:solidFill>
                  <a:srgbClr val="ED9D00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AC175F58-6D71-405E-9B31-FF864FDE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61069"/>
            <a:ext cx="11093882" cy="7732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57D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1</a:t>
            </a:r>
          </a:p>
        </p:txBody>
      </p:sp>
      <p:pic>
        <p:nvPicPr>
          <p:cNvPr id="4" name="Image 3" descr="Une image contenant extérieur, route, nature, montagne&#10;&#10;Description générée automatiquement">
            <a:extLst>
              <a:ext uri="{FF2B5EF4-FFF2-40B4-BE49-F238E27FC236}">
                <a16:creationId xmlns:a16="http://schemas.microsoft.com/office/drawing/2014/main" xmlns="" id="{E71763A9-529A-4AA7-8F99-EE27FC6D9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63" y="3814042"/>
            <a:ext cx="11093882" cy="224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00FB1D-7FB1-41CF-844E-1F3520F54467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B03B26-BDC0-41C6-8DF3-C7F1E875F2C3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D9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7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11D71CFA-D91E-4DEC-9100-F58C1A5438A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xmlns="" id="{564A6A4B-9DB7-4C6E-8F7C-1E2BC03674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60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48" r:id="rId2"/>
    <p:sldLayoutId id="2147483749" r:id="rId3"/>
    <p:sldLayoutId id="214748375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333" userDrawn="1">
          <p15:clr>
            <a:srgbClr val="F26B43"/>
          </p15:clr>
        </p15:guide>
        <p15:guide id="2" orient="horz" pos="41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E1B15804-3C59-4CE5-B41F-C4A6DB40E9C1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xmlns="" id="{71EEACED-4FC7-4571-9ACA-7F8151F8026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6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12" r:id="rId2"/>
    <p:sldLayoutId id="2147483752" r:id="rId3"/>
    <p:sldLayoutId id="2147483755" r:id="rId4"/>
    <p:sldLayoutId id="214748375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A0F6EAC-293B-419E-8979-A060C1AEF5C0}"/>
              </a:ext>
            </a:extLst>
          </p:cNvPr>
          <p:cNvSpPr txBox="1"/>
          <p:nvPr userDrawn="1"/>
        </p:nvSpPr>
        <p:spPr>
          <a:xfrm>
            <a:off x="554471" y="6462209"/>
            <a:ext cx="11090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World Road Association • 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Association mondiale de la Route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es-ES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Asociación Mundial de la Carretera</a:t>
            </a:r>
            <a:r>
              <a:rPr lang="fr-FR" sz="1400" b="0" kern="120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lang="fr-FR" sz="1400" b="0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• </a:t>
            </a:r>
            <a:r>
              <a:rPr lang="fr-FR" sz="1400" b="0" i="1" dirty="0">
                <a:solidFill>
                  <a:schemeClr val="bg1">
                    <a:lumMod val="65000"/>
                  </a:schemeClr>
                </a:solidFill>
                <a:latin typeface="Arial Narrow" panose="020B0606020202030204" pitchFamily="34" charset="0"/>
              </a:rPr>
              <a:t>www.piarc.org</a:t>
            </a:r>
          </a:p>
        </p:txBody>
      </p:sp>
      <p:pic>
        <p:nvPicPr>
          <p:cNvPr id="6" name="Image 5" descr="Une image contenant dessin, chemise&#10;&#10;Description générée automatiquement">
            <a:extLst>
              <a:ext uri="{FF2B5EF4-FFF2-40B4-BE49-F238E27FC236}">
                <a16:creationId xmlns:a16="http://schemas.microsoft.com/office/drawing/2014/main" xmlns="" id="{1CC25B36-022B-4EAD-AE28-86A5EEBE4D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57" y="6196845"/>
            <a:ext cx="1112012" cy="7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7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47" userDrawn="1">
          <p15:clr>
            <a:srgbClr val="F26B43"/>
          </p15:clr>
        </p15:guide>
        <p15:guide id="2" orient="horz" pos="422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F4A56DE-0066-4293-9086-DAB18C1E30BB}"/>
              </a:ext>
            </a:extLst>
          </p:cNvPr>
          <p:cNvSpPr/>
          <p:nvPr userDrawn="1"/>
        </p:nvSpPr>
        <p:spPr>
          <a:xfrm>
            <a:off x="547253" y="297635"/>
            <a:ext cx="3620577" cy="1118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54AD396-C640-4223-B991-EA021EE7B31D}"/>
              </a:ext>
            </a:extLst>
          </p:cNvPr>
          <p:cNvSpPr/>
          <p:nvPr userDrawn="1"/>
        </p:nvSpPr>
        <p:spPr>
          <a:xfrm>
            <a:off x="4231178" y="294289"/>
            <a:ext cx="7413567" cy="1151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66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D9D00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D9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47">
          <p15:clr>
            <a:srgbClr val="F26B43"/>
          </p15:clr>
        </p15:guide>
        <p15:guide id="2" orient="horz" pos="42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407B958-8644-4BD5-8C78-EE51FE33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2" y="522514"/>
            <a:ext cx="10993437" cy="56896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sz="4000" b="1" dirty="0" smtClean="0">
                <a:solidFill>
                  <a:srgbClr val="ED9D00"/>
                </a:solidFill>
              </a:rPr>
              <a:t>TE</a:t>
            </a:r>
            <a:r>
              <a:rPr lang="ro-RO" altLang="ja-JP" sz="4000" b="1" dirty="0" smtClean="0">
                <a:solidFill>
                  <a:srgbClr val="ED9D00"/>
                </a:solidFill>
              </a:rPr>
              <a:t>C</a:t>
            </a:r>
            <a:r>
              <a:rPr lang="en-US" altLang="ja-JP" sz="4000" b="1" dirty="0" smtClean="0">
                <a:solidFill>
                  <a:srgbClr val="ED9D00"/>
                </a:solidFill>
              </a:rPr>
              <a:t>HNICAL VISIT ROUTE </a:t>
            </a:r>
          </a:p>
          <a:p>
            <a:pPr marL="0" indent="0" algn="ctr">
              <a:buNone/>
            </a:pPr>
            <a:r>
              <a:rPr lang="en-US" altLang="ja-JP" sz="3600" b="1" dirty="0" smtClean="0">
                <a:solidFill>
                  <a:srgbClr val="ED9D00"/>
                </a:solidFill>
              </a:rPr>
              <a:t>for</a:t>
            </a:r>
          </a:p>
          <a:p>
            <a:pPr marL="0" indent="0" algn="ctr">
              <a:buNone/>
            </a:pPr>
            <a:r>
              <a:rPr lang="en-US" altLang="ja-JP" sz="3600" b="1" dirty="0" smtClean="0">
                <a:solidFill>
                  <a:srgbClr val="ED9D00"/>
                </a:solidFill>
              </a:rPr>
              <a:t>WORKSHOP </a:t>
            </a:r>
            <a:r>
              <a:rPr lang="ro-RO" altLang="ja-JP" sz="3600" b="1" dirty="0" smtClean="0">
                <a:solidFill>
                  <a:srgbClr val="ED9D00"/>
                </a:solidFill>
              </a:rPr>
              <a:t>IN</a:t>
            </a:r>
            <a:r>
              <a:rPr lang="en-US" altLang="ja-JP" sz="3600" b="1" dirty="0" smtClean="0">
                <a:solidFill>
                  <a:srgbClr val="ED9D00"/>
                </a:solidFill>
              </a:rPr>
              <a:t> TIMISOARA:</a:t>
            </a:r>
          </a:p>
          <a:p>
            <a:pPr marL="0" indent="0" algn="ctr">
              <a:buNone/>
            </a:pPr>
            <a:r>
              <a:rPr lang="ro-RO" altLang="ja-JP" sz="3600" b="1" dirty="0">
                <a:solidFill>
                  <a:srgbClr val="ED9D00"/>
                </a:solidFill>
              </a:rPr>
              <a:t>SU</a:t>
            </a:r>
            <a:r>
              <a:rPr lang="en-US" altLang="ja-JP" sz="3600" b="1" dirty="0">
                <a:solidFill>
                  <a:srgbClr val="ED9D00"/>
                </a:solidFill>
              </a:rPr>
              <a:t>S</a:t>
            </a:r>
            <a:r>
              <a:rPr lang="ro-RO" altLang="ja-JP" sz="3600" b="1" dirty="0">
                <a:solidFill>
                  <a:srgbClr val="ED9D00"/>
                </a:solidFill>
              </a:rPr>
              <a:t>TAINABLE RURAL AND INTERURBAN ROAD </a:t>
            </a:r>
            <a:r>
              <a:rPr lang="ro-RO" altLang="ja-JP" sz="3600" b="1" dirty="0" smtClean="0">
                <a:solidFill>
                  <a:srgbClr val="ED9D00"/>
                </a:solidFill>
              </a:rPr>
              <a:t>NETWORK</a:t>
            </a:r>
            <a:endParaRPr lang="en-US" altLang="ja-JP" sz="3600" b="1" dirty="0" smtClean="0">
              <a:solidFill>
                <a:srgbClr val="ED9D00"/>
              </a:solidFill>
            </a:endParaRPr>
          </a:p>
          <a:p>
            <a:pPr marL="0" indent="0" algn="ctr">
              <a:buNone/>
            </a:pPr>
            <a:endParaRPr lang="ro-RO" altLang="ja-JP" sz="4800" b="1" dirty="0">
              <a:solidFill>
                <a:srgbClr val="ED9D00"/>
              </a:solidFill>
            </a:endParaRPr>
          </a:p>
          <a:p>
            <a:pPr marL="0" indent="0" algn="ctr">
              <a:buNone/>
            </a:pPr>
            <a:endParaRPr lang="en-US" altLang="ja-JP" sz="4800" b="1" dirty="0">
              <a:solidFill>
                <a:srgbClr val="ED9D00"/>
              </a:solidFill>
            </a:endParaRPr>
          </a:p>
          <a:p>
            <a:pPr marL="0" indent="0" algn="ctr">
              <a:buNone/>
            </a:pPr>
            <a:endParaRPr lang="en-US" altLang="ja-JP" sz="4800" b="1" dirty="0">
              <a:solidFill>
                <a:srgbClr val="ED9D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5845699-8668-4F35-AAA7-103AACD28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480175"/>
            <a:ext cx="6477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575E5-CCBC-4013-B389-D636A36CD0F7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260" y="3190672"/>
            <a:ext cx="5116444" cy="30214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5536" y="6215019"/>
            <a:ext cx="15455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err="1" smtClean="0"/>
              <a:t>Victoriei</a:t>
            </a:r>
            <a:r>
              <a:rPr lang="en-US" altLang="ja-JP" sz="1400" b="1" dirty="0" smtClean="0"/>
              <a:t> Square</a:t>
            </a:r>
            <a:endParaRPr lang="en-US" altLang="ja-JP" sz="1400" b="1" dirty="0"/>
          </a:p>
        </p:txBody>
      </p:sp>
      <p:sp>
        <p:nvSpPr>
          <p:cNvPr id="9" name="Rectangle 8"/>
          <p:cNvSpPr/>
          <p:nvPr/>
        </p:nvSpPr>
        <p:spPr>
          <a:xfrm>
            <a:off x="8279121" y="6192256"/>
            <a:ext cx="1348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smtClean="0"/>
              <a:t>Union Square</a:t>
            </a:r>
            <a:endParaRPr lang="en-US" altLang="ja-JP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49" y="3190672"/>
            <a:ext cx="4581727" cy="29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407B958-8644-4BD5-8C78-EE51FE33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522514"/>
            <a:ext cx="10538670" cy="5002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b="1" dirty="0" smtClean="0">
                <a:solidFill>
                  <a:srgbClr val="ED9D00"/>
                </a:solidFill>
              </a:rPr>
              <a:t>ESTABILISHED ROUTE</a:t>
            </a:r>
            <a:endParaRPr lang="ro-RO" altLang="ja-JP" b="1" dirty="0" smtClean="0">
              <a:solidFill>
                <a:srgbClr val="ED9D00"/>
              </a:solidFill>
            </a:endParaRPr>
          </a:p>
          <a:p>
            <a:pPr marL="0" indent="0" algn="ctr">
              <a:buNone/>
            </a:pPr>
            <a:r>
              <a:rPr lang="en-US" altLang="ja-JP" b="1" dirty="0" smtClean="0">
                <a:solidFill>
                  <a:srgbClr val="ED9D00"/>
                </a:solidFill>
              </a:rPr>
              <a:t>Timisoara –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Surducu</a:t>
            </a:r>
            <a:r>
              <a:rPr lang="en-US" altLang="ja-JP" b="1" dirty="0" smtClean="0">
                <a:solidFill>
                  <a:srgbClr val="ED9D00"/>
                </a:solidFill>
              </a:rPr>
              <a:t> Mic –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Zolt</a:t>
            </a:r>
            <a:r>
              <a:rPr lang="en-US" altLang="ja-JP" b="1" dirty="0" smtClean="0">
                <a:solidFill>
                  <a:srgbClr val="ED9D00"/>
                </a:solidFill>
              </a:rPr>
              <a:t> –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Luncanii</a:t>
            </a:r>
            <a:r>
              <a:rPr lang="en-US" altLang="ja-JP" b="1" dirty="0" smtClean="0">
                <a:solidFill>
                  <a:srgbClr val="ED9D00"/>
                </a:solidFill>
              </a:rPr>
              <a:t> de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Sus</a:t>
            </a:r>
            <a:r>
              <a:rPr lang="en-US" altLang="ja-JP" b="1" dirty="0" smtClean="0">
                <a:solidFill>
                  <a:srgbClr val="ED9D00"/>
                </a:solidFill>
              </a:rPr>
              <a:t> –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Luncanii</a:t>
            </a:r>
            <a:r>
              <a:rPr lang="en-US" altLang="ja-JP" b="1" dirty="0" smtClean="0">
                <a:solidFill>
                  <a:srgbClr val="ED9D00"/>
                </a:solidFill>
              </a:rPr>
              <a:t> de Jos – Transluncani – Cottage Forestry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Cheia</a:t>
            </a:r>
            <a:endParaRPr lang="ro-RO" altLang="ja-JP" b="1" dirty="0" smtClean="0">
              <a:solidFill>
                <a:srgbClr val="ED9D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5845699-8668-4F35-AAA7-103AACD28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480175"/>
            <a:ext cx="6477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575E5-CCBC-4013-B389-D636A36CD0F7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186" y="2334638"/>
            <a:ext cx="4894533" cy="3809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58209"/>
            <a:ext cx="60067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400" b="1" dirty="0" smtClean="0"/>
              <a:t>University </a:t>
            </a:r>
            <a:r>
              <a:rPr lang="en-US" altLang="ja-JP" sz="1400" b="1" dirty="0" err="1" smtClean="0"/>
              <a:t>Politehnica</a:t>
            </a:r>
            <a:r>
              <a:rPr lang="en-US" altLang="ja-JP" sz="1400" b="1" dirty="0" smtClean="0"/>
              <a:t> Library – starting point for the technical visit</a:t>
            </a:r>
            <a:endParaRPr lang="en-US" altLang="ja-JP" sz="1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6" y="2402732"/>
            <a:ext cx="4649822" cy="37412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25829" y="614402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1400" b="1" dirty="0" smtClean="0"/>
              <a:t>Cottage Forestry </a:t>
            </a:r>
            <a:r>
              <a:rPr lang="en-US" altLang="ja-JP" sz="1400" b="1" dirty="0" err="1" smtClean="0"/>
              <a:t>Cheia</a:t>
            </a:r>
            <a:r>
              <a:rPr lang="en-US" altLang="ja-JP" sz="1400" b="1" dirty="0" smtClean="0"/>
              <a:t> – ending </a:t>
            </a:r>
            <a:r>
              <a:rPr lang="en-US" altLang="ja-JP" sz="1400" b="1" dirty="0"/>
              <a:t>point </a:t>
            </a:r>
            <a:r>
              <a:rPr lang="en-US" altLang="ja-JP" sz="1400" b="1" dirty="0" smtClean="0"/>
              <a:t>for the technical </a:t>
            </a:r>
            <a:r>
              <a:rPr lang="en-US" altLang="ja-JP" sz="1400" b="1" dirty="0"/>
              <a:t>visit</a:t>
            </a:r>
          </a:p>
        </p:txBody>
      </p:sp>
    </p:spTree>
    <p:extLst>
      <p:ext uri="{BB962C8B-B14F-4D97-AF65-F5344CB8AC3E}">
        <p14:creationId xmlns:p14="http://schemas.microsoft.com/office/powerpoint/2010/main" val="9975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407B958-8644-4BD5-8C78-EE51FE33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522514"/>
            <a:ext cx="10538670" cy="5002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b="1" dirty="0" smtClean="0">
                <a:solidFill>
                  <a:srgbClr val="ED9D00"/>
                </a:solidFill>
              </a:rPr>
              <a:t>Timisoara –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Surducu</a:t>
            </a:r>
            <a:r>
              <a:rPr lang="en-US" altLang="ja-JP" b="1" dirty="0" smtClean="0">
                <a:solidFill>
                  <a:srgbClr val="ED9D00"/>
                </a:solidFill>
              </a:rPr>
              <a:t> Mic</a:t>
            </a:r>
            <a:endParaRPr lang="ro-RO" altLang="ja-JP" b="1" dirty="0" smtClean="0">
              <a:solidFill>
                <a:srgbClr val="ED9D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5845699-8668-4F35-AAA7-103AACD28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480175"/>
            <a:ext cx="6477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575E5-CCBC-4013-B389-D636A36CD0F7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13" y="964141"/>
            <a:ext cx="7639699" cy="4119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0" y="964141"/>
            <a:ext cx="4475129" cy="2493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020" y="3909001"/>
            <a:ext cx="4475129" cy="218081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574371" y="2421073"/>
            <a:ext cx="1293778" cy="120567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77123" y="347823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1200" b="1" dirty="0" err="1" smtClean="0"/>
              <a:t>Coffe</a:t>
            </a:r>
            <a:r>
              <a:rPr lang="en-US" altLang="ja-JP" sz="1200" b="1" dirty="0" smtClean="0"/>
              <a:t> </a:t>
            </a:r>
            <a:r>
              <a:rPr lang="en-US" altLang="ja-JP" sz="1200" b="1" dirty="0" err="1" smtClean="0"/>
              <a:t>Breack</a:t>
            </a:r>
            <a:r>
              <a:rPr lang="en-US" altLang="ja-JP" sz="1200" b="1" dirty="0" smtClean="0"/>
              <a:t> – </a:t>
            </a:r>
            <a:r>
              <a:rPr lang="en-US" altLang="ja-JP" sz="1200" b="1" dirty="0" err="1" smtClean="0"/>
              <a:t>Surduc</a:t>
            </a:r>
            <a:r>
              <a:rPr lang="en-US" altLang="ja-JP" sz="1200" b="1" dirty="0" smtClean="0"/>
              <a:t> dam</a:t>
            </a:r>
            <a:endParaRPr lang="en-US" altLang="ja-JP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768299" y="51943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b="1" dirty="0" smtClean="0"/>
              <a:t>Route – Highway A1 and interurban road DJ 681A </a:t>
            </a:r>
            <a:endParaRPr lang="en-US" altLang="ja-JP" b="1" dirty="0"/>
          </a:p>
        </p:txBody>
      </p:sp>
      <p:sp>
        <p:nvSpPr>
          <p:cNvPr id="12" name="Rectangle 11"/>
          <p:cNvSpPr/>
          <p:nvPr/>
        </p:nvSpPr>
        <p:spPr>
          <a:xfrm>
            <a:off x="6477123" y="607469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1200" b="1" dirty="0" smtClean="0"/>
              <a:t>Possibility to take pictures</a:t>
            </a:r>
            <a:endParaRPr lang="en-US" altLang="ja-JP" sz="1200" b="1" dirty="0"/>
          </a:p>
        </p:txBody>
      </p:sp>
    </p:spTree>
    <p:extLst>
      <p:ext uri="{BB962C8B-B14F-4D97-AF65-F5344CB8AC3E}">
        <p14:creationId xmlns:p14="http://schemas.microsoft.com/office/powerpoint/2010/main" val="34901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407B958-8644-4BD5-8C78-EE51FE33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522514"/>
            <a:ext cx="10538670" cy="5002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b="1" dirty="0" err="1" smtClean="0">
                <a:solidFill>
                  <a:srgbClr val="ED9D00"/>
                </a:solidFill>
              </a:rPr>
              <a:t>Surducu</a:t>
            </a:r>
            <a:r>
              <a:rPr lang="en-US" altLang="ja-JP" b="1" dirty="0" smtClean="0">
                <a:solidFill>
                  <a:srgbClr val="ED9D00"/>
                </a:solidFill>
              </a:rPr>
              <a:t> Mic –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Zolt</a:t>
            </a:r>
            <a:r>
              <a:rPr lang="en-US" altLang="ja-JP" b="1" dirty="0" smtClean="0">
                <a:solidFill>
                  <a:srgbClr val="ED9D00"/>
                </a:solidFill>
              </a:rPr>
              <a:t> –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Luncanii</a:t>
            </a:r>
            <a:r>
              <a:rPr lang="en-US" altLang="ja-JP" b="1" dirty="0" smtClean="0">
                <a:solidFill>
                  <a:srgbClr val="ED9D00"/>
                </a:solidFill>
              </a:rPr>
              <a:t> de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Sus</a:t>
            </a:r>
            <a:endParaRPr lang="ro-RO" altLang="ja-JP" b="1" dirty="0" smtClean="0">
              <a:solidFill>
                <a:srgbClr val="ED9D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5845699-8668-4F35-AAA7-103AACD28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480175"/>
            <a:ext cx="6477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575E5-CCBC-4013-B389-D636A36CD0F7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6" y="1357216"/>
            <a:ext cx="7149829" cy="4444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836" y="1001948"/>
            <a:ext cx="4339591" cy="2558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87" y="3336588"/>
            <a:ext cx="4621692" cy="27724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489" y="58014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b="1" dirty="0" smtClean="0"/>
              <a:t>Route – interurban roads DJ 681A; DJ 681 and DJ681D and rural road DC 116</a:t>
            </a:r>
            <a:endParaRPr lang="en-US" altLang="ja-JP" b="1" dirty="0"/>
          </a:p>
        </p:txBody>
      </p:sp>
      <p:sp>
        <p:nvSpPr>
          <p:cNvPr id="8" name="Rectangle 7"/>
          <p:cNvSpPr/>
          <p:nvPr/>
        </p:nvSpPr>
        <p:spPr>
          <a:xfrm>
            <a:off x="6096000" y="609246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1200" b="1" dirty="0" smtClean="0"/>
              <a:t>Aspects of the rural roads DC 116</a:t>
            </a:r>
            <a:endParaRPr lang="en-US" altLang="ja-JP" sz="1200" b="1" dirty="0"/>
          </a:p>
        </p:txBody>
      </p:sp>
    </p:spTree>
    <p:extLst>
      <p:ext uri="{BB962C8B-B14F-4D97-AF65-F5344CB8AC3E}">
        <p14:creationId xmlns:p14="http://schemas.microsoft.com/office/powerpoint/2010/main" val="347405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407B958-8644-4BD5-8C78-EE51FE33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522514"/>
            <a:ext cx="10538670" cy="5002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b="1" dirty="0" err="1" smtClean="0">
                <a:solidFill>
                  <a:srgbClr val="ED9D00"/>
                </a:solidFill>
              </a:rPr>
              <a:t>Luncanii</a:t>
            </a:r>
            <a:r>
              <a:rPr lang="en-US" altLang="ja-JP" b="1" dirty="0" smtClean="0">
                <a:solidFill>
                  <a:srgbClr val="ED9D00"/>
                </a:solidFill>
              </a:rPr>
              <a:t> de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Sus</a:t>
            </a:r>
            <a:r>
              <a:rPr lang="en-US" altLang="ja-JP" b="1" dirty="0" smtClean="0">
                <a:solidFill>
                  <a:srgbClr val="ED9D00"/>
                </a:solidFill>
              </a:rPr>
              <a:t> –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Luncanii</a:t>
            </a:r>
            <a:r>
              <a:rPr lang="en-US" altLang="ja-JP" b="1" dirty="0" smtClean="0">
                <a:solidFill>
                  <a:srgbClr val="ED9D00"/>
                </a:solidFill>
              </a:rPr>
              <a:t> de Jos - Transluncani</a:t>
            </a:r>
            <a:endParaRPr lang="ro-RO" altLang="ja-JP" b="1" dirty="0" smtClean="0">
              <a:solidFill>
                <a:srgbClr val="ED9D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5845699-8668-4F35-AAA7-103AACD28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480175"/>
            <a:ext cx="6477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575E5-CCBC-4013-B389-D636A36CD0F7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3" y="1184275"/>
            <a:ext cx="4665224" cy="47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01" y="953311"/>
            <a:ext cx="4343849" cy="2977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248" y="1025339"/>
            <a:ext cx="2864753" cy="4866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8001" y="3573211"/>
            <a:ext cx="3960149" cy="2359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92210"/>
            <a:ext cx="4999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/>
              <a:t>Route </a:t>
            </a:r>
            <a:r>
              <a:rPr lang="en-US" altLang="ja-JP" b="1" dirty="0" smtClean="0"/>
              <a:t>– rural </a:t>
            </a:r>
            <a:r>
              <a:rPr lang="en-US" altLang="ja-JP" b="1" dirty="0"/>
              <a:t>road DC </a:t>
            </a:r>
            <a:r>
              <a:rPr lang="en-US" altLang="ja-JP" b="1" dirty="0" smtClean="0"/>
              <a:t>116 and agricultural road </a:t>
            </a:r>
            <a:r>
              <a:rPr lang="en-US" altLang="ja-JP" b="1" dirty="0" err="1" smtClean="0"/>
              <a:t>Oboare</a:t>
            </a:r>
            <a:r>
              <a:rPr lang="en-US" altLang="ja-JP" b="1" dirty="0" smtClean="0"/>
              <a:t> (</a:t>
            </a:r>
            <a:r>
              <a:rPr lang="en-US" altLang="ja-JP" b="1" dirty="0" err="1" smtClean="0"/>
              <a:t>Transluncani</a:t>
            </a:r>
            <a:r>
              <a:rPr lang="en-US" altLang="ja-JP" b="1" dirty="0" smtClean="0"/>
              <a:t>)</a:t>
            </a:r>
            <a:endParaRPr lang="en-US" altLang="ja-JP" b="1" dirty="0"/>
          </a:p>
        </p:txBody>
      </p:sp>
      <p:sp>
        <p:nvSpPr>
          <p:cNvPr id="6" name="Rectangle 5"/>
          <p:cNvSpPr/>
          <p:nvPr/>
        </p:nvSpPr>
        <p:spPr>
          <a:xfrm>
            <a:off x="6556443" y="5956108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b="1" dirty="0" smtClean="0"/>
              <a:t>Aspects of the </a:t>
            </a:r>
            <a:r>
              <a:rPr lang="en-US" altLang="ja-JP" sz="1200" b="1" dirty="0"/>
              <a:t>agricultural road </a:t>
            </a:r>
            <a:r>
              <a:rPr lang="en-US" altLang="ja-JP" sz="1200" b="1" dirty="0" err="1"/>
              <a:t>Oboare</a:t>
            </a:r>
            <a:r>
              <a:rPr lang="en-US" altLang="ja-JP" sz="1200" b="1" dirty="0"/>
              <a:t> (</a:t>
            </a:r>
            <a:r>
              <a:rPr lang="en-US" altLang="ja-JP" sz="1200" b="1" dirty="0" err="1"/>
              <a:t>Transluncani</a:t>
            </a:r>
            <a:r>
              <a:rPr lang="en-US" altLang="ja-JP" sz="1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38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407B958-8644-4BD5-8C78-EE51FE33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522514"/>
            <a:ext cx="10538670" cy="5002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b="1" dirty="0" err="1" smtClean="0">
                <a:solidFill>
                  <a:srgbClr val="ED9D00"/>
                </a:solidFill>
              </a:rPr>
              <a:t>Luncanii</a:t>
            </a:r>
            <a:r>
              <a:rPr lang="en-US" altLang="ja-JP" b="1" dirty="0" smtClean="0">
                <a:solidFill>
                  <a:srgbClr val="ED9D00"/>
                </a:solidFill>
              </a:rPr>
              <a:t> de Jos – Cottage Forest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Cheia</a:t>
            </a:r>
            <a:endParaRPr lang="ro-RO" altLang="ja-JP" b="1" dirty="0" smtClean="0">
              <a:solidFill>
                <a:srgbClr val="ED9D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5845699-8668-4F35-AAA7-103AACD28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480175"/>
            <a:ext cx="6477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575E5-CCBC-4013-B389-D636A36CD0F7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42" y="2176633"/>
            <a:ext cx="6331388" cy="3694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827" y="985049"/>
            <a:ext cx="4778473" cy="2273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45" y="985049"/>
            <a:ext cx="3959157" cy="2476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826" y="3713823"/>
            <a:ext cx="4778473" cy="25836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8700" y="5886177"/>
            <a:ext cx="5661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b="1" dirty="0"/>
              <a:t>Route </a:t>
            </a:r>
            <a:r>
              <a:rPr lang="en-US" altLang="ja-JP" b="1" dirty="0" smtClean="0"/>
              <a:t>– agricultural road </a:t>
            </a:r>
            <a:r>
              <a:rPr lang="en-US" altLang="ja-JP" b="1" dirty="0" err="1" smtClean="0"/>
              <a:t>Oboare</a:t>
            </a:r>
            <a:r>
              <a:rPr lang="en-US" altLang="ja-JP" b="1" dirty="0" smtClean="0"/>
              <a:t> (</a:t>
            </a:r>
            <a:r>
              <a:rPr lang="en-US" altLang="ja-JP" b="1" dirty="0" err="1" smtClean="0"/>
              <a:t>Transluncani</a:t>
            </a:r>
            <a:r>
              <a:rPr lang="en-US" altLang="ja-JP" b="1" dirty="0" smtClean="0"/>
              <a:t>) and forestry road </a:t>
            </a:r>
            <a:r>
              <a:rPr lang="en-US" altLang="ja-JP" b="1" dirty="0" err="1" smtClean="0"/>
              <a:t>Valea</a:t>
            </a:r>
            <a:r>
              <a:rPr lang="en-US" altLang="ja-JP" b="1" dirty="0" smtClean="0"/>
              <a:t> </a:t>
            </a:r>
            <a:r>
              <a:rPr lang="en-US" altLang="ja-JP" b="1" dirty="0" err="1" smtClean="0"/>
              <a:t>lui</a:t>
            </a:r>
            <a:r>
              <a:rPr lang="en-US" altLang="ja-JP" b="1" dirty="0" smtClean="0"/>
              <a:t> Liman</a:t>
            </a:r>
            <a:endParaRPr lang="en-US" altLang="ja-JP" b="1" dirty="0"/>
          </a:p>
        </p:txBody>
      </p:sp>
      <p:sp>
        <p:nvSpPr>
          <p:cNvPr id="2" name="Rectangle 1"/>
          <p:cNvSpPr/>
          <p:nvPr/>
        </p:nvSpPr>
        <p:spPr>
          <a:xfrm>
            <a:off x="6107062" y="324226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1200" b="1" dirty="0"/>
              <a:t>Aspects of the </a:t>
            </a:r>
            <a:r>
              <a:rPr lang="en-US" altLang="ja-JP" sz="1200" b="1" dirty="0" smtClean="0"/>
              <a:t>forestry </a:t>
            </a:r>
            <a:r>
              <a:rPr lang="en-US" altLang="ja-JP" sz="1200" b="1" dirty="0"/>
              <a:t>road </a:t>
            </a:r>
            <a:r>
              <a:rPr lang="en-US" altLang="ja-JP" sz="1200" b="1" dirty="0" err="1" smtClean="0"/>
              <a:t>Valea</a:t>
            </a:r>
            <a:r>
              <a:rPr lang="en-US" altLang="ja-JP" sz="1200" b="1" dirty="0" smtClean="0"/>
              <a:t> </a:t>
            </a:r>
            <a:r>
              <a:rPr lang="en-US" altLang="ja-JP" sz="1200" b="1" dirty="0" err="1" smtClean="0"/>
              <a:t>lui</a:t>
            </a:r>
            <a:r>
              <a:rPr lang="en-US" altLang="ja-JP" sz="1200" b="1" dirty="0" smtClean="0"/>
              <a:t> Liman</a:t>
            </a:r>
            <a:endParaRPr lang="en-US" altLang="ja-JP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6005209" y="623901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sz="1200" b="1" dirty="0" smtClean="0"/>
              <a:t>The end point where lunch will be taken </a:t>
            </a:r>
            <a:endParaRPr lang="en-US" altLang="ja-JP" sz="1200" b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smtClean="0">
                <a:ln>
                  <a:noFill/>
                </a:ln>
                <a:solidFill>
                  <a:srgbClr val="1F1F1F"/>
                </a:solidFill>
                <a:effectLst/>
                <a:latin typeface="inherit"/>
              </a:rPr>
              <a:t>The end point where lunch will be taken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407B958-8644-4BD5-8C78-EE51FE33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522514"/>
            <a:ext cx="10538670" cy="5002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b="1" dirty="0" smtClean="0">
                <a:solidFill>
                  <a:srgbClr val="ED9D00"/>
                </a:solidFill>
              </a:rPr>
              <a:t>Cottage Forest </a:t>
            </a:r>
            <a:r>
              <a:rPr lang="en-US" altLang="ja-JP" b="1" dirty="0" err="1" smtClean="0">
                <a:solidFill>
                  <a:srgbClr val="ED9D00"/>
                </a:solidFill>
              </a:rPr>
              <a:t>Cheia</a:t>
            </a:r>
            <a:r>
              <a:rPr lang="en-US" altLang="ja-JP" b="1" dirty="0" smtClean="0">
                <a:solidFill>
                  <a:srgbClr val="ED9D00"/>
                </a:solidFill>
              </a:rPr>
              <a:t> - Timisoara</a:t>
            </a:r>
            <a:endParaRPr lang="ro-RO" altLang="ja-JP" b="1" dirty="0" smtClean="0">
              <a:solidFill>
                <a:srgbClr val="ED9D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5845699-8668-4F35-AAA7-103AACD28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480175"/>
            <a:ext cx="6477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575E5-CCBC-4013-B389-D636A36CD0F7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4" y="1186774"/>
            <a:ext cx="7299358" cy="4601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221" y="964105"/>
            <a:ext cx="4113348" cy="26539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221" y="3575481"/>
            <a:ext cx="4146110" cy="27183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7643" y="574904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b="1" dirty="0" smtClean="0"/>
              <a:t>The return route towards Timisoara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30274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xmlns="" id="{A407B958-8644-4BD5-8C78-EE51FE3394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522514"/>
            <a:ext cx="10538670" cy="500279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ja-JP" b="1" dirty="0">
                <a:solidFill>
                  <a:srgbClr val="ED9D00"/>
                </a:solidFill>
              </a:rPr>
              <a:t>Roads under </a:t>
            </a:r>
            <a:r>
              <a:rPr lang="en-US" altLang="ja-JP" b="1" dirty="0" smtClean="0">
                <a:solidFill>
                  <a:srgbClr val="ED9D00"/>
                </a:solidFill>
              </a:rPr>
              <a:t>construction</a:t>
            </a:r>
            <a:endParaRPr lang="ro-RO" altLang="ja-JP" b="1" dirty="0">
              <a:solidFill>
                <a:srgbClr val="ED9D00"/>
              </a:solidFill>
            </a:endParaRPr>
          </a:p>
          <a:p>
            <a:pPr marL="0" indent="0" algn="ctr">
              <a:buNone/>
            </a:pPr>
            <a:r>
              <a:rPr lang="en-US" altLang="ja-JP" b="1" dirty="0" smtClean="0">
                <a:solidFill>
                  <a:srgbClr val="ED9D00"/>
                </a:solidFill>
              </a:rPr>
              <a:t>Depending on the opportunities, we would also like include in the program a visit to a construction site with work in progress</a:t>
            </a:r>
            <a:endParaRPr lang="ro-RO" altLang="ja-JP" b="1" dirty="0" smtClean="0">
              <a:solidFill>
                <a:srgbClr val="ED9D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25845699-8668-4F35-AAA7-103AACD289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44300" y="6480175"/>
            <a:ext cx="647700" cy="3603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4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575E5-CCBC-4013-B389-D636A36CD0F7}" type="slidenum">
              <a:rPr kumimoji="1" lang="ja-JP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63175" y="593371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ja-JP" b="1" dirty="0" smtClean="0"/>
              <a:t>Highway construction </a:t>
            </a:r>
            <a:r>
              <a:rPr lang="en-US" altLang="ja-JP" b="1" dirty="0" err="1" smtClean="0"/>
              <a:t>nearbay</a:t>
            </a:r>
            <a:endParaRPr lang="en-US" altLang="ja-JP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682" y="2129489"/>
            <a:ext cx="7607031" cy="380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5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over page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>
            <a:solidFill>
              <a:srgbClr val="ED9D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ummary 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apters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ank you">
  <a:themeElements>
    <a:clrScheme name="Personnalisé 1">
      <a:dk1>
        <a:srgbClr val="00457C"/>
      </a:dk1>
      <a:lt1>
        <a:srgbClr val="FFFFFF"/>
      </a:lt1>
      <a:dk2>
        <a:srgbClr val="00457C"/>
      </a:dk2>
      <a:lt2>
        <a:srgbClr val="FFFFFF"/>
      </a:lt2>
      <a:accent1>
        <a:srgbClr val="00457C"/>
      </a:accent1>
      <a:accent2>
        <a:srgbClr val="ED9D00"/>
      </a:accent2>
      <a:accent3>
        <a:srgbClr val="005396"/>
      </a:accent3>
      <a:accent4>
        <a:srgbClr val="FFAB07"/>
      </a:accent4>
      <a:accent5>
        <a:srgbClr val="0061AF"/>
      </a:accent5>
      <a:accent6>
        <a:srgbClr val="FFB421"/>
      </a:accent6>
      <a:hlink>
        <a:srgbClr val="00457C"/>
      </a:hlink>
      <a:folHlink>
        <a:srgbClr val="ED9D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F1F7C72FE415479FFA5E9F40A6EBA0" ma:contentTypeVersion="10" ma:contentTypeDescription="Crée un document." ma:contentTypeScope="" ma:versionID="aa79cf65e7db062702bf77818b6ef773">
  <xsd:schema xmlns:xsd="http://www.w3.org/2001/XMLSchema" xmlns:xs="http://www.w3.org/2001/XMLSchema" xmlns:p="http://schemas.microsoft.com/office/2006/metadata/properties" xmlns:ns3="64842376-9a4a-47cf-ad7b-34c8571fcfce" targetNamespace="http://schemas.microsoft.com/office/2006/metadata/properties" ma:root="true" ma:fieldsID="bf60fee25a9d1115d8124ddede814e54" ns3:_="">
    <xsd:import namespace="64842376-9a4a-47cf-ad7b-34c8571fcf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842376-9a4a-47cf-ad7b-34c8571fcf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814FE-7684-40DF-81A1-3D28F11039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556533-1346-44D1-9C4B-3208A8BDDBE3}">
  <ds:schemaRefs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www.w3.org/XML/1998/namespace"/>
    <ds:schemaRef ds:uri="64842376-9a4a-47cf-ad7b-34c8571fcfce"/>
    <ds:schemaRef ds:uri="http://purl.org/dc/elements/1.1/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67DA6E6-1655-421F-826B-3487EE0106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842376-9a4a-47cf-ad7b-34c8571fcf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2086</TotalTime>
  <Words>248</Words>
  <Application>Microsoft Office PowerPoint</Application>
  <PresentationFormat>Custom</PresentationFormat>
  <Paragraphs>47</Paragraphs>
  <Slides>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1_Cover page</vt:lpstr>
      <vt:lpstr>Summary </vt:lpstr>
      <vt:lpstr>Chapters</vt:lpstr>
      <vt:lpstr>Content 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Aipcr Piarc</dc:creator>
  <cp:lastModifiedBy>Admin</cp:lastModifiedBy>
  <cp:revision>663</cp:revision>
  <cp:lastPrinted>2024-03-07T10:11:29Z</cp:lastPrinted>
  <dcterms:created xsi:type="dcterms:W3CDTF">2019-10-28T10:19:34Z</dcterms:created>
  <dcterms:modified xsi:type="dcterms:W3CDTF">2024-08-21T06:27:15Z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0x0101007CF1F7C72FE415479FFA5E9F40A6EBA0</vt:lpwstr>
  </property>
</Properties>
</file>